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  <p:sldMasterId id="2147483711" r:id="rId2"/>
  </p:sldMasterIdLst>
  <p:notesMasterIdLst>
    <p:notesMasterId r:id="rId32"/>
  </p:notesMasterIdLst>
  <p:sldIdLst>
    <p:sldId id="257" r:id="rId3"/>
    <p:sldId id="297" r:id="rId4"/>
    <p:sldId id="292" r:id="rId5"/>
    <p:sldId id="258" r:id="rId6"/>
    <p:sldId id="293" r:id="rId7"/>
    <p:sldId id="294" r:id="rId8"/>
    <p:sldId id="295" r:id="rId9"/>
    <p:sldId id="296" r:id="rId10"/>
    <p:sldId id="266" r:id="rId11"/>
    <p:sldId id="267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6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A8D7B0BD-02B5-F641-8106-1F81A10ED379}">
          <p14:sldIdLst>
            <p14:sldId id="257"/>
          </p14:sldIdLst>
        </p14:section>
        <p14:section name="Dead Puppies" id="{DD47AAA6-E72E-4317-9D3A-90EF0A0D1A78}">
          <p14:sldIdLst>
            <p14:sldId id="297"/>
            <p14:sldId id="292"/>
            <p14:sldId id="258"/>
            <p14:sldId id="293"/>
            <p14:sldId id="294"/>
            <p14:sldId id="295"/>
            <p14:sldId id="296"/>
            <p14:sldId id="266"/>
            <p14:sldId id="267"/>
          </p14:sldIdLst>
        </p14:section>
        <p14:section name="Agenda" id="{234F9E8D-426C-499E-A06D-9F8960019D32}">
          <p14:sldIdLst>
            <p14:sldId id="274"/>
          </p14:sldIdLst>
        </p14:section>
        <p14:section name="Logging in Action" id="{980BD18E-ABCA-465D-BEC4-84C24EA228A2}">
          <p14:sldIdLst>
            <p14:sldId id="275"/>
          </p14:sldIdLst>
        </p14:section>
        <p14:section name="Going DevOps" id="{340A60F4-9312-43B9-B8E1-2C64D33BB9E0}">
          <p14:sldIdLst>
            <p14:sldId id="276"/>
            <p14:sldId id="277"/>
            <p14:sldId id="278"/>
            <p14:sldId id="279"/>
            <p14:sldId id="280"/>
          </p14:sldIdLst>
        </p14:section>
        <p14:section name="Architecture" id="{998EF775-00DE-4623-A44C-75DCF6C100C3}">
          <p14:sldIdLst>
            <p14:sldId id="281"/>
            <p14:sldId id="282"/>
            <p14:sldId id="283"/>
            <p14:sldId id="284"/>
            <p14:sldId id="285"/>
          </p14:sldIdLst>
        </p14:section>
        <p14:section name="Multilingual" id="{4B02A543-33CA-43BC-80A5-F11BDA7395C9}">
          <p14:sldIdLst>
            <p14:sldId id="286"/>
            <p14:sldId id="287"/>
          </p14:sldIdLst>
        </p14:section>
        <p14:section name="Extending the logging" id="{225820C2-C3AD-4659-A6F9-E86E742FDD89}">
          <p14:sldIdLst>
            <p14:sldId id="288"/>
            <p14:sldId id="289"/>
            <p14:sldId id="290"/>
            <p14:sldId id="291"/>
          </p14:sldIdLst>
        </p14:section>
        <p14:section name="Credits" id="{FFF0E27B-EF52-429C-B39C-7AA9E519140F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0" autoAdjust="0"/>
    <p:restoredTop sz="84217" autoAdjust="0"/>
  </p:normalViewPr>
  <p:slideViewPr>
    <p:cSldViewPr snapToGrid="0" snapToObjects="1">
      <p:cViewPr varScale="1">
        <p:scale>
          <a:sx n="90" d="100"/>
          <a:sy n="90" d="100"/>
        </p:scale>
        <p:origin x="15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CA8F6-E50D-4E79-AEE2-001D1EFA6522}" type="datetimeFigureOut">
              <a:rPr lang="en-US" smtClean="0"/>
              <a:t>2019-04-30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68EB8-1E94-4A75-882A-0D937FE81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75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However ... it saddens me to have to bring terrible news:</a:t>
            </a:r>
          </a:p>
          <a:p>
            <a:r>
              <a:rPr lang="de-DE" sz="1200" dirty="0"/>
              <a:t>I bring </a:t>
            </a:r>
            <a:r>
              <a:rPr lang="de-DE" sz="1200" dirty="0" err="1"/>
              <a:t>news</a:t>
            </a:r>
            <a:r>
              <a:rPr lang="de-DE" sz="1200" dirty="0"/>
              <a:t> … </a:t>
            </a:r>
            <a:r>
              <a:rPr lang="de-DE" sz="1200" dirty="0" err="1"/>
              <a:t>of</a:t>
            </a:r>
            <a:r>
              <a:rPr lang="de-DE" sz="1200" dirty="0"/>
              <a:t> a </a:t>
            </a:r>
            <a:r>
              <a:rPr lang="de-DE" sz="1200" i="1" dirty="0"/>
              <a:t>murder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3F89AE-1622-48D8-A1A0-31EB3AA479B5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080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Poor Bello was found dead on the street.</a:t>
            </a:r>
          </a:p>
          <a:p>
            <a:r>
              <a:rPr lang="de-DE" dirty="0"/>
              <a:t>Roasted as if struck by lightning, though it had been a cloudless day (No, was not in Seattle)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9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 fact, Bello was not the only such victim!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268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Again and again, innocent, cuddly and fluffy </a:t>
            </a:r>
            <a:r>
              <a:rPr lang="de-DE" dirty="0" err="1"/>
              <a:t>creatures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being</a:t>
            </a:r>
            <a:r>
              <a:rPr lang="de-DE" dirty="0"/>
              <a:t> murdered!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You HAVE to help me,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an ... (</a:t>
            </a:r>
            <a:r>
              <a:rPr lang="de-DE" b="1" i="1" dirty="0"/>
              <a:t>END</a:t>
            </a:r>
            <a:r>
              <a:rPr lang="de-DE" b="0" i="0" dirty="0"/>
              <a:t>)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509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 </a:t>
            </a:r>
            <a:r>
              <a:rPr lang="de-DE" i="1" dirty="0"/>
              <a:t>end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... (</a:t>
            </a:r>
            <a:r>
              <a:rPr lang="de-DE" b="1" i="1" dirty="0"/>
              <a:t>ACT</a:t>
            </a:r>
            <a:r>
              <a:rPr lang="de-DE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805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 ACT </a:t>
            </a:r>
            <a:r>
              <a:rPr lang="de-DE" dirty="0" err="1"/>
              <a:t>of</a:t>
            </a:r>
            <a:r>
              <a:rPr lang="de-DE" dirty="0"/>
              <a:t> ... (</a:t>
            </a:r>
            <a:r>
              <a:rPr lang="de-DE" b="1" i="1" dirty="0"/>
              <a:t>MASS</a:t>
            </a:r>
            <a:r>
              <a:rPr lang="de-DE" b="0" i="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308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 MASS PUPPYCIDE!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F89AE-1622-48D8-A1A0-31EB3AA479B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305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EAD86D-F98C-8C46-8113-F38408D59A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C29823-7322-F84D-B460-9D86BEB19F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79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48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65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10228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to submit a session rating!		</a:t>
            </a:r>
            <a:r>
              <a:rPr lang="en-US" sz="2400" b="0" dirty="0" err="1"/>
              <a:t>bit.ly</a:t>
            </a:r>
            <a:r>
              <a:rPr lang="en-US" sz="2400" b="0" dirty="0"/>
              <a:t>/summit2019app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2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72781-E5EE-481B-8124-4FA29860C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2AC93-40AC-4093-9BFD-086149380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1BF92-6247-490C-ACC5-CD0A0B990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74B6-4CF2-4C2F-83F2-8745F820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66C3C-BF8E-42B9-B68A-6EC941A7E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9794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83486-EF07-4B76-867D-A9A6AF317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01B1A-F0C0-400A-BCC8-787577120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FAF2F-FFB5-43A8-A836-FFFE4175E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1E53C-848A-4537-AD05-BEC716AAA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40702-4664-4ED4-B8FD-DF23977F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045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F5A5C-391E-48A4-B996-31C4972C7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2321B-D16C-4C41-B2B3-9F0C0F74F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A59AD-90F1-4552-A093-71022CB4C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DCCC9-B936-4A41-8E9D-BEB46428E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140CE-486D-462D-9613-B8F96211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600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EAF47-2FBC-43FD-B68C-376FA2BED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B76A0-2D3F-439D-B9CD-28C8A76E76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A0BC38-FBC3-47EC-8A72-F0173DFBD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726AB-3E32-494D-91AA-CF7F58195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5C122-EF75-4716-A957-54E22A4C9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402F2-E31A-4939-B514-C6C38720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8119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5032-5FC2-4E58-918A-DC2537089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40AE0-6C8C-49DC-91DE-66A23ABE0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B8A29-9EA8-4B40-A3FD-22A1A7A4F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C901DE-1DC5-4C15-81BF-A2C848B12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47D1B2-0ADF-483C-9671-0FED18689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1548DF-41DB-49F2-BB5A-46E20463A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7ABF6-F8FA-431E-AF43-3B88A4503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596021-AAF1-4117-AE91-E5F306669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948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22921-88BD-4487-BA76-544B14AB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71235-BD5B-49D6-8F01-71C67160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47DAF7-DDB5-47CD-AD2D-CE996D05E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9047DE-AF86-4072-8E73-40D3DD11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4861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00519-96CF-412F-9B69-CBAB5880B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2DC5F-1C61-4901-BD5D-0FAC53C9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4C30E-24E0-48C3-A4F7-B319BD21E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586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533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7C55E-8EBE-4BFE-A57D-1BB6E432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2C859-C0AE-4893-A845-324A903A1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F98C9-6457-4C32-BBC6-B7DDB5605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E78F4-56CC-4EB9-8FC2-E79DFFD23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DF88E-7387-4C90-AB49-8561B0F54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F1A63-A1B3-4CEE-873E-20E509FC3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4848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ED97E-86B2-420E-8F68-AA590B5FD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BD8666-E722-4C99-BE5B-ACBA890B1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3CC4F-83B2-4BBF-BF5A-AC1A98D2A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6ACA8-69B2-421F-A394-44D0EF1C5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DE7C3-975D-4AAD-B7D1-C6DFEE820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C964D-550C-4E2E-9FAF-8584BF32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5766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91E7-A6E2-46D3-862F-150628FD9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6A5880-D689-487D-9344-A995945C8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11C89-29CF-4283-A1DE-D6738DF4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D9CD2-9F23-4372-B746-2775642FC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3CA6-61E4-48E6-9D22-1FC59F537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96895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853DFA-7B11-4ADE-8A5F-477178BC4C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EC762-D0EA-40CB-947B-7F84A70A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5778A-157F-40A4-ADDF-78FCAEA2D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3890A-747F-49AB-A6E8-E0B3598C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1CE85-56DD-44F3-A409-DB138F72E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545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DBB9D-8BFF-6A42-8254-37C5C6883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3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1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255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622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859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038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6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2019-04-30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B1B3E7-66E1-E940-8AF2-DB859B70855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59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1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F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310D92-D5CD-455A-A304-7A1229707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5BE59-3683-43E9-A2C2-60AB7BEAB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A8A30-585B-4B37-86A8-1983D43997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255C0-9C20-4907-95E4-FFAB5B4631A9}" type="datetimeFigureOut">
              <a:rPr lang="de-DE" smtClean="0"/>
              <a:t>30.04.2019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4A1AC-A6CC-4828-87E3-9EE7632763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DCBAC-BD21-4F9A-AC30-763107DB5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97826-F985-4026-AF6F-2242079A55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61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iedrichWeinmann" TargetMode="External"/><Relationship Id="rId2" Type="http://schemas.openxmlformats.org/officeDocument/2006/relationships/hyperlink" Target="https://psframework.org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Logging</a:t>
            </a:r>
            <a:r>
              <a:rPr lang="de-DE" dirty="0"/>
              <a:t> in a </a:t>
            </a:r>
            <a:r>
              <a:rPr lang="de-DE" dirty="0" err="1"/>
              <a:t>DevOps</a:t>
            </a:r>
            <a:r>
              <a:rPr lang="de-DE" dirty="0"/>
              <a:t> World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– Fred –</a:t>
            </a:r>
          </a:p>
        </p:txBody>
      </p:sp>
      <p:pic>
        <p:nvPicPr>
          <p:cNvPr id="6" name="Picture 5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58BE30CC-D44B-4129-B5AB-695AAB533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776" y="5361636"/>
            <a:ext cx="1878168" cy="14250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22C409-0F5F-4512-BE4B-E80232A9289E}"/>
              </a:ext>
            </a:extLst>
          </p:cNvPr>
          <p:cNvSpPr txBox="1"/>
          <p:nvPr/>
        </p:nvSpPr>
        <p:spPr>
          <a:xfrm>
            <a:off x="8890121" y="5474005"/>
            <a:ext cx="3301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PSFramework</a:t>
            </a:r>
            <a:endParaRPr lang="en-US" sz="2400" dirty="0"/>
          </a:p>
          <a:p>
            <a:r>
              <a:rPr lang="en-US" sz="2400" dirty="0"/>
              <a:t>Presentation</a:t>
            </a:r>
          </a:p>
          <a:p>
            <a:r>
              <a:rPr lang="en-US" sz="2400" dirty="0"/>
              <a:t>https://psframework.org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711039-4A2F-41F6-8FDD-AC7C1CFD8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36726"/>
            <a:ext cx="10515600" cy="2852737"/>
          </a:xfrm>
        </p:spPr>
        <p:txBody>
          <a:bodyPr anchor="ctr">
            <a:noAutofit/>
          </a:bodyPr>
          <a:lstStyle/>
          <a:p>
            <a:pPr algn="ctr"/>
            <a:r>
              <a:rPr lang="en-US" sz="10000" dirty="0"/>
              <a:t>Write-</a:t>
            </a:r>
            <a:r>
              <a:rPr lang="en-US" sz="10000" dirty="0" err="1"/>
              <a:t>PSFMessage</a:t>
            </a:r>
            <a:endParaRPr lang="en-US" sz="10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D73E29-E063-4F93-9B8F-1FB4178C6C79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4000" dirty="0"/>
              <a:t>… instead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1281F6C-34F7-4241-84BB-8078F9BACEA1}"/>
              </a:ext>
            </a:extLst>
          </p:cNvPr>
          <p:cNvSpPr txBox="1">
            <a:spLocks/>
          </p:cNvSpPr>
          <p:nvPr/>
        </p:nvSpPr>
        <p:spPr>
          <a:xfrm>
            <a:off x="844550" y="41729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</a:rPr>
              <a:t>Use …</a:t>
            </a:r>
          </a:p>
        </p:txBody>
      </p:sp>
    </p:spTree>
    <p:extLst>
      <p:ext uri="{BB962C8B-B14F-4D97-AF65-F5344CB8AC3E}">
        <p14:creationId xmlns:p14="http://schemas.microsoft.com/office/powerpoint/2010/main" val="655395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442673-F76A-4FBD-B362-D88C3D9EC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8224" y="1825625"/>
            <a:ext cx="7275576" cy="435133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Logging in Action</a:t>
            </a:r>
          </a:p>
          <a:p>
            <a:r>
              <a:rPr lang="en-US" sz="3200" dirty="0"/>
              <a:t>Going DevOps</a:t>
            </a:r>
          </a:p>
          <a:p>
            <a:r>
              <a:rPr lang="en-US" sz="3200" dirty="0"/>
              <a:t>The Architecture</a:t>
            </a:r>
          </a:p>
          <a:p>
            <a:r>
              <a:rPr lang="en-US" sz="3200" dirty="0"/>
              <a:t>Multilingual – Logging and Localization</a:t>
            </a:r>
          </a:p>
          <a:p>
            <a:r>
              <a:rPr lang="de-DE" sz="3200" dirty="0" err="1"/>
              <a:t>Extending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</a:t>
            </a:r>
            <a:r>
              <a:rPr lang="de-DE" sz="3200" dirty="0" err="1"/>
              <a:t>logging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655048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Logging</a:t>
            </a:r>
            <a:r>
              <a:rPr lang="de-DE" dirty="0"/>
              <a:t> in Action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F322C5-C6D5-4285-94F7-605F0369F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16600" dirty="0"/>
              <a:t>&lt;DEMO&gt;</a:t>
            </a:r>
          </a:p>
        </p:txBody>
      </p:sp>
    </p:spTree>
    <p:extLst>
      <p:ext uri="{BB962C8B-B14F-4D97-AF65-F5344CB8AC3E}">
        <p14:creationId xmlns:p14="http://schemas.microsoft.com/office/powerpoint/2010/main" val="2795626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D99A777-4FF5-41FB-BBC8-F4EE4F56B45F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Going DevOps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CF04A6F-CDEC-4F6E-8334-576EBFF1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DevOps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079A7C4-D52D-40CE-81AB-1975A45332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02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7EB842-5F04-4622-9BF8-C7DCCE4E8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1825625"/>
            <a:ext cx="7467600" cy="435133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Manageable</a:t>
            </a:r>
          </a:p>
          <a:p>
            <a:r>
              <a:rPr lang="en-US" sz="3200" dirty="0"/>
              <a:t>Scalable</a:t>
            </a:r>
          </a:p>
          <a:p>
            <a:r>
              <a:rPr lang="en-US" sz="3200" dirty="0"/>
              <a:t>Low Impact</a:t>
            </a:r>
          </a:p>
          <a:p>
            <a:r>
              <a:rPr lang="en-US" sz="3200" dirty="0"/>
              <a:t>Adaptable</a:t>
            </a:r>
          </a:p>
          <a:p>
            <a:r>
              <a:rPr lang="en-US" sz="3200" dirty="0"/>
              <a:t>Migratable</a:t>
            </a:r>
          </a:p>
        </p:txBody>
      </p:sp>
    </p:spTree>
    <p:extLst>
      <p:ext uri="{BB962C8B-B14F-4D97-AF65-F5344CB8AC3E}">
        <p14:creationId xmlns:p14="http://schemas.microsoft.com/office/powerpoint/2010/main" val="284868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Manageable</a:t>
            </a:r>
            <a:r>
              <a:rPr lang="de-DE" dirty="0"/>
              <a:t> &amp; </a:t>
            </a:r>
            <a:r>
              <a:rPr lang="de-DE" dirty="0" err="1"/>
              <a:t>Adaptable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4216" y="1825625"/>
            <a:ext cx="7339584" cy="4351338"/>
          </a:xfrm>
        </p:spPr>
        <p:txBody>
          <a:bodyPr/>
          <a:lstStyle/>
          <a:p>
            <a:r>
              <a:rPr lang="en-US" dirty="0"/>
              <a:t>Controlled by Configuration</a:t>
            </a:r>
          </a:p>
          <a:p>
            <a:endParaRPr lang="en-US" dirty="0"/>
          </a:p>
          <a:p>
            <a:r>
              <a:rPr lang="en-US" dirty="0"/>
              <a:t>Deployable through:</a:t>
            </a:r>
          </a:p>
          <a:p>
            <a:pPr lvl="1"/>
            <a:r>
              <a:rPr lang="en-US" dirty="0"/>
              <a:t>GPO</a:t>
            </a:r>
          </a:p>
          <a:p>
            <a:pPr lvl="1"/>
            <a:r>
              <a:rPr lang="en-US" dirty="0"/>
              <a:t>SCCM</a:t>
            </a:r>
          </a:p>
          <a:p>
            <a:pPr lvl="1"/>
            <a:r>
              <a:rPr lang="en-US" dirty="0"/>
              <a:t>DSC</a:t>
            </a:r>
          </a:p>
          <a:p>
            <a:pPr lvl="1"/>
            <a:r>
              <a:rPr lang="en-US" dirty="0"/>
              <a:t>Puppet</a:t>
            </a:r>
          </a:p>
          <a:p>
            <a:pPr lvl="1"/>
            <a:r>
              <a:rPr lang="en-US" dirty="0"/>
              <a:t>Ansible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90435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Scalable &amp; Low Impact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D72353-F4B2-4784-BDE7-0857AC19C03C}"/>
              </a:ext>
            </a:extLst>
          </p:cNvPr>
          <p:cNvSpPr txBox="1">
            <a:spLocks/>
          </p:cNvSpPr>
          <p:nvPr/>
        </p:nvSpPr>
        <p:spPr>
          <a:xfrm>
            <a:off x="4014216" y="1825625"/>
            <a:ext cx="73395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Provider, not Data Manager</a:t>
            </a:r>
          </a:p>
          <a:p>
            <a:r>
              <a:rPr lang="en-US" dirty="0" err="1"/>
              <a:t>Runspace</a:t>
            </a:r>
            <a:r>
              <a:rPr lang="en-US" dirty="0"/>
              <a:t>-Safe / Thread-Safe</a:t>
            </a:r>
          </a:p>
          <a:p>
            <a:r>
              <a:rPr lang="en-US" dirty="0"/>
              <a:t>Asynchronous</a:t>
            </a:r>
          </a:p>
        </p:txBody>
      </p:sp>
    </p:spTree>
    <p:extLst>
      <p:ext uri="{BB962C8B-B14F-4D97-AF65-F5344CB8AC3E}">
        <p14:creationId xmlns:p14="http://schemas.microsoft.com/office/powerpoint/2010/main" val="226783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Migratable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748D21F-E9B7-4BCA-87BE-09C1FA7C724E}"/>
              </a:ext>
            </a:extLst>
          </p:cNvPr>
          <p:cNvSpPr txBox="1">
            <a:spLocks/>
          </p:cNvSpPr>
          <p:nvPr/>
        </p:nvSpPr>
        <p:spPr>
          <a:xfrm>
            <a:off x="4014216" y="1825625"/>
            <a:ext cx="73395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Extensible with </a:t>
            </a:r>
            <a:r>
              <a:rPr lang="en-US" dirty="0" err="1"/>
              <a:t>PlugIns</a:t>
            </a:r>
            <a:r>
              <a:rPr lang="en-US" dirty="0"/>
              <a:t> (Logging Providers)</a:t>
            </a:r>
          </a:p>
          <a:p>
            <a:r>
              <a:rPr lang="en-US" dirty="0"/>
              <a:t>Provider Coexistence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>
                <a:sym typeface="Wingdings" panose="05000000000000000000" pitchFamily="2" charset="2"/>
              </a:rPr>
              <a:t> 	Enables testing new system in production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        	without impact.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2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FCA414-905C-4FDC-AF55-2AAE49FB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Architecture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E80F7-49C3-4A9D-AB73-71C95F5A5D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07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basic</a:t>
            </a:r>
            <a:r>
              <a:rPr lang="de-DE" dirty="0"/>
              <a:t> Layout*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6B350C4-AE8C-44F1-8DD8-9FDFC7646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1265" y="6309500"/>
            <a:ext cx="3818965" cy="356039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de-DE" sz="1800" dirty="0"/>
              <a:t>*</a:t>
            </a:r>
            <a:r>
              <a:rPr lang="de-DE" sz="1800" dirty="0" err="1"/>
              <a:t>Some</a:t>
            </a:r>
            <a:r>
              <a:rPr lang="de-DE" sz="1800" dirty="0"/>
              <a:t> </a:t>
            </a:r>
            <a:r>
              <a:rPr lang="de-DE" sz="1800" dirty="0" err="1"/>
              <a:t>details</a:t>
            </a:r>
            <a:r>
              <a:rPr lang="de-DE" sz="1800" dirty="0"/>
              <a:t> </a:t>
            </a:r>
            <a:r>
              <a:rPr lang="de-DE" sz="1800" dirty="0" err="1"/>
              <a:t>might</a:t>
            </a:r>
            <a:r>
              <a:rPr lang="de-DE" sz="1800" dirty="0"/>
              <a:t> (still) </a:t>
            </a:r>
            <a:r>
              <a:rPr lang="de-DE" sz="1800" dirty="0" err="1"/>
              <a:t>be</a:t>
            </a:r>
            <a:r>
              <a:rPr lang="de-DE" sz="1800" dirty="0"/>
              <a:t> </a:t>
            </a:r>
            <a:r>
              <a:rPr lang="de-DE" sz="1800" dirty="0" err="1"/>
              <a:t>obscured</a:t>
            </a:r>
            <a:endParaRPr lang="de-DE" sz="1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D4F5C51-32C2-4EC2-A482-6A4067F6E28E}"/>
              </a:ext>
            </a:extLst>
          </p:cNvPr>
          <p:cNvSpPr/>
          <p:nvPr/>
        </p:nvSpPr>
        <p:spPr>
          <a:xfrm>
            <a:off x="4934174" y="1594121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4377D671-8697-4538-B6A6-D2B48D8C432B}"/>
              </a:ext>
            </a:extLst>
          </p:cNvPr>
          <p:cNvSpPr/>
          <p:nvPr/>
        </p:nvSpPr>
        <p:spPr>
          <a:xfrm>
            <a:off x="5003570" y="2434163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pic>
        <p:nvPicPr>
          <p:cNvPr id="7" name="Picture 6" descr="A black cat sitting in a box&#10;&#10;Description automatically generated">
            <a:extLst>
              <a:ext uri="{FF2B5EF4-FFF2-40B4-BE49-F238E27FC236}">
                <a16:creationId xmlns:a16="http://schemas.microsoft.com/office/drawing/2014/main" id="{2B07AE54-BB12-4B4B-AB33-419DED30B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0" b="21104"/>
          <a:stretch/>
        </p:blipFill>
        <p:spPr>
          <a:xfrm>
            <a:off x="4922358" y="3324113"/>
            <a:ext cx="2347281" cy="1667436"/>
          </a:xfrm>
          <a:prstGeom prst="rect">
            <a:avLst/>
          </a:prstGeom>
        </p:spPr>
      </p:pic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74A9648B-F6AE-4AA3-A273-6DCDBA27E21C}"/>
              </a:ext>
            </a:extLst>
          </p:cNvPr>
          <p:cNvSpPr/>
          <p:nvPr/>
        </p:nvSpPr>
        <p:spPr>
          <a:xfrm>
            <a:off x="4933116" y="5399850"/>
            <a:ext cx="2323651" cy="6858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2DB6AE-E7E3-4D0E-9D7F-9BCBA9A3C905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6095999" y="2386209"/>
            <a:ext cx="1" cy="9379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5BF9D9D-6CC5-49FB-BC96-498A036134CA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6094942" y="4991549"/>
            <a:ext cx="1057" cy="4083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91AC70D-CE46-4B94-9ED1-B078B69432FF}"/>
              </a:ext>
            </a:extLst>
          </p:cNvPr>
          <p:cNvSpPr txBox="1"/>
          <p:nvPr/>
        </p:nvSpPr>
        <p:spPr>
          <a:xfrm>
            <a:off x="5933579" y="3394739"/>
            <a:ext cx="32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F80AF-54B3-4C2D-8C6A-8C9DAB754AA2}"/>
              </a:ext>
            </a:extLst>
          </p:cNvPr>
          <p:cNvSpPr txBox="1"/>
          <p:nvPr/>
        </p:nvSpPr>
        <p:spPr>
          <a:xfrm rot="1635842">
            <a:off x="6289713" y="3462437"/>
            <a:ext cx="32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2977FB-DBA9-4798-BBCC-A868C5F0B7FE}"/>
              </a:ext>
            </a:extLst>
          </p:cNvPr>
          <p:cNvSpPr txBox="1"/>
          <p:nvPr/>
        </p:nvSpPr>
        <p:spPr>
          <a:xfrm rot="20179690">
            <a:off x="5588280" y="3465346"/>
            <a:ext cx="32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588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8" grpId="0" animBg="1"/>
      <p:bldP spid="11" grpId="0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867186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Stop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slides</a:t>
            </a:r>
            <a:r>
              <a:rPr lang="de-DE" dirty="0"/>
              <a:t>, </a:t>
            </a:r>
            <a:r>
              <a:rPr lang="de-DE" dirty="0" err="1"/>
              <a:t>dammit</a:t>
            </a:r>
            <a:r>
              <a:rPr lang="de-DE" dirty="0"/>
              <a:t>!!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6B37A3-F52A-4C1D-A863-930F31447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16600" dirty="0"/>
              <a:t>&lt;DEMO&gt;</a:t>
            </a:r>
          </a:p>
        </p:txBody>
      </p:sp>
    </p:spTree>
    <p:extLst>
      <p:ext uri="{BB962C8B-B14F-4D97-AF65-F5344CB8AC3E}">
        <p14:creationId xmlns:p14="http://schemas.microsoft.com/office/powerpoint/2010/main" val="2781792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Truth and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Truth*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5C1D61-BE79-49F3-8134-3092EBCC36B7}"/>
              </a:ext>
            </a:extLst>
          </p:cNvPr>
          <p:cNvSpPr/>
          <p:nvPr/>
        </p:nvSpPr>
        <p:spPr>
          <a:xfrm>
            <a:off x="4450077" y="1594121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7D3E8483-ED7B-41C7-8664-6A8913EBA6F1}"/>
              </a:ext>
            </a:extLst>
          </p:cNvPr>
          <p:cNvSpPr/>
          <p:nvPr/>
        </p:nvSpPr>
        <p:spPr>
          <a:xfrm>
            <a:off x="4519473" y="2434163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D0BB28-C973-4E82-B2EE-736B0F9C39FA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5611903" y="2386209"/>
            <a:ext cx="1468" cy="104279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35DEF3-AB96-4DD2-A7EE-AFE9B9E4A404}"/>
              </a:ext>
            </a:extLst>
          </p:cNvPr>
          <p:cNvSpPr/>
          <p:nvPr/>
        </p:nvSpPr>
        <p:spPr>
          <a:xfrm>
            <a:off x="986733" y="1984975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80EE17B-F941-4497-BB75-DE42EA47C2FB}"/>
              </a:ext>
            </a:extLst>
          </p:cNvPr>
          <p:cNvSpPr/>
          <p:nvPr/>
        </p:nvSpPr>
        <p:spPr>
          <a:xfrm>
            <a:off x="159569" y="3857662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4BD24D-B283-4B44-A405-C3830A6899E9}"/>
              </a:ext>
            </a:extLst>
          </p:cNvPr>
          <p:cNvSpPr/>
          <p:nvPr/>
        </p:nvSpPr>
        <p:spPr>
          <a:xfrm>
            <a:off x="729724" y="5411953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651D1F4-58B7-498F-B549-4F948E443866}"/>
              </a:ext>
            </a:extLst>
          </p:cNvPr>
          <p:cNvCxnSpPr>
            <a:cxnSpLocks/>
          </p:cNvCxnSpPr>
          <p:nvPr/>
        </p:nvCxnSpPr>
        <p:spPr>
          <a:xfrm>
            <a:off x="3238416" y="2755898"/>
            <a:ext cx="1849948" cy="9821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BB47E99-3C90-4E0E-9027-B6AEE15F5D71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 flipV="1">
            <a:off x="2483220" y="4047548"/>
            <a:ext cx="2519081" cy="2061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F1F9DF-D516-45F6-A9D4-0E288A8484E9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053375" y="4421393"/>
            <a:ext cx="2034989" cy="13866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Document 13">
            <a:extLst>
              <a:ext uri="{FF2B5EF4-FFF2-40B4-BE49-F238E27FC236}">
                <a16:creationId xmlns:a16="http://schemas.microsoft.com/office/drawing/2014/main" id="{7D952B62-71FE-45DD-A939-38BA4BC61114}"/>
              </a:ext>
            </a:extLst>
          </p:cNvPr>
          <p:cNvSpPr/>
          <p:nvPr/>
        </p:nvSpPr>
        <p:spPr>
          <a:xfrm>
            <a:off x="2669341" y="2921593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15" name="Flowchart: Document 14">
            <a:extLst>
              <a:ext uri="{FF2B5EF4-FFF2-40B4-BE49-F238E27FC236}">
                <a16:creationId xmlns:a16="http://schemas.microsoft.com/office/drawing/2014/main" id="{A40E3C8B-DC32-44D6-BB45-3264B350AC57}"/>
              </a:ext>
            </a:extLst>
          </p:cNvPr>
          <p:cNvSpPr/>
          <p:nvPr/>
        </p:nvSpPr>
        <p:spPr>
          <a:xfrm>
            <a:off x="2579370" y="4009355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16" name="Flowchart: Document 15">
            <a:extLst>
              <a:ext uri="{FF2B5EF4-FFF2-40B4-BE49-F238E27FC236}">
                <a16:creationId xmlns:a16="http://schemas.microsoft.com/office/drawing/2014/main" id="{E3219DF2-C74C-4BB6-9847-2AE7177764DC}"/>
              </a:ext>
            </a:extLst>
          </p:cNvPr>
          <p:cNvSpPr/>
          <p:nvPr/>
        </p:nvSpPr>
        <p:spPr>
          <a:xfrm>
            <a:off x="3271769" y="5510502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6D9689-6155-4C45-ADB4-DA6386E5E234}"/>
              </a:ext>
            </a:extLst>
          </p:cNvPr>
          <p:cNvSpPr txBox="1"/>
          <p:nvPr/>
        </p:nvSpPr>
        <p:spPr>
          <a:xfrm>
            <a:off x="4654471" y="1294122"/>
            <a:ext cx="1914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Runspace</a:t>
            </a:r>
            <a:r>
              <a:rPr lang="en-US" dirty="0"/>
              <a:t>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1550A5-B2AC-47EE-8F36-5C3636C4D364}"/>
              </a:ext>
            </a:extLst>
          </p:cNvPr>
          <p:cNvSpPr txBox="1"/>
          <p:nvPr/>
        </p:nvSpPr>
        <p:spPr>
          <a:xfrm>
            <a:off x="1191127" y="1691180"/>
            <a:ext cx="1914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Runspace</a:t>
            </a:r>
            <a:r>
              <a:rPr lang="en-US" dirty="0"/>
              <a:t>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FF4325-EABF-4AEE-AD9E-E52FFFB4E3BB}"/>
              </a:ext>
            </a:extLst>
          </p:cNvPr>
          <p:cNvSpPr txBox="1"/>
          <p:nvPr/>
        </p:nvSpPr>
        <p:spPr>
          <a:xfrm>
            <a:off x="363963" y="3563636"/>
            <a:ext cx="1914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Runspace</a:t>
            </a:r>
            <a:r>
              <a:rPr lang="en-US" dirty="0"/>
              <a:t>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D0618D-69F7-49D9-A4AA-3C0AA5EC2406}"/>
              </a:ext>
            </a:extLst>
          </p:cNvPr>
          <p:cNvSpPr txBox="1"/>
          <p:nvPr/>
        </p:nvSpPr>
        <p:spPr>
          <a:xfrm>
            <a:off x="934118" y="5114627"/>
            <a:ext cx="1914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Runspace</a:t>
            </a:r>
            <a:r>
              <a:rPr lang="en-US" dirty="0"/>
              <a:t> 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8E0B7B-BFCB-4623-9289-4DE1A2750A0D}"/>
              </a:ext>
            </a:extLst>
          </p:cNvPr>
          <p:cNvSpPr/>
          <p:nvPr/>
        </p:nvSpPr>
        <p:spPr>
          <a:xfrm>
            <a:off x="6938682" y="1663454"/>
            <a:ext cx="5089345" cy="5038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130F37-32B3-4BCF-961D-2FC62209BFB4}"/>
              </a:ext>
            </a:extLst>
          </p:cNvPr>
          <p:cNvSpPr txBox="1"/>
          <p:nvPr/>
        </p:nvSpPr>
        <p:spPr>
          <a:xfrm>
            <a:off x="7008507" y="1347014"/>
            <a:ext cx="494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Runspace</a:t>
            </a:r>
            <a:r>
              <a:rPr lang="en-US" dirty="0"/>
              <a:t>: </a:t>
            </a:r>
            <a:r>
              <a:rPr lang="en-US" dirty="0" err="1"/>
              <a:t>psframework.logging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88725D9-7A48-4637-9DAE-CA97F7CF36E5}"/>
              </a:ext>
            </a:extLst>
          </p:cNvPr>
          <p:cNvCxnSpPr>
            <a:cxnSpLocks/>
            <a:stCxn id="7" idx="3"/>
            <a:endCxn id="23" idx="1"/>
          </p:cNvCxnSpPr>
          <p:nvPr/>
        </p:nvCxnSpPr>
        <p:spPr>
          <a:xfrm flipV="1">
            <a:off x="6224440" y="4041629"/>
            <a:ext cx="983178" cy="591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Predefined Process 24">
            <a:extLst>
              <a:ext uri="{FF2B5EF4-FFF2-40B4-BE49-F238E27FC236}">
                <a16:creationId xmlns:a16="http://schemas.microsoft.com/office/drawing/2014/main" id="{0ABE7F78-F5FE-46CF-B15D-CC5434C98E0B}"/>
              </a:ext>
            </a:extLst>
          </p:cNvPr>
          <p:cNvSpPr/>
          <p:nvPr/>
        </p:nvSpPr>
        <p:spPr>
          <a:xfrm>
            <a:off x="9195347" y="2249778"/>
            <a:ext cx="914400" cy="495097"/>
          </a:xfrm>
          <a:prstGeom prst="flowChartPredefined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26" name="Flowchart: Predefined Process 25">
            <a:extLst>
              <a:ext uri="{FF2B5EF4-FFF2-40B4-BE49-F238E27FC236}">
                <a16:creationId xmlns:a16="http://schemas.microsoft.com/office/drawing/2014/main" id="{D2793B40-AD16-4440-A92C-45B3742237F0}"/>
              </a:ext>
            </a:extLst>
          </p:cNvPr>
          <p:cNvSpPr/>
          <p:nvPr/>
        </p:nvSpPr>
        <p:spPr>
          <a:xfrm>
            <a:off x="9195347" y="3794079"/>
            <a:ext cx="914400" cy="495097"/>
          </a:xfrm>
          <a:prstGeom prst="flowChartPredefined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27" name="Flowchart: Predefined Process 26">
            <a:extLst>
              <a:ext uri="{FF2B5EF4-FFF2-40B4-BE49-F238E27FC236}">
                <a16:creationId xmlns:a16="http://schemas.microsoft.com/office/drawing/2014/main" id="{CF1DB777-AF42-4A47-9C85-BC558AA679E1}"/>
              </a:ext>
            </a:extLst>
          </p:cNvPr>
          <p:cNvSpPr/>
          <p:nvPr/>
        </p:nvSpPr>
        <p:spPr>
          <a:xfrm>
            <a:off x="9195347" y="5338380"/>
            <a:ext cx="914400" cy="495097"/>
          </a:xfrm>
          <a:prstGeom prst="flowChartPredefined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28" name="Callout: Right Arrow 27">
            <a:extLst>
              <a:ext uri="{FF2B5EF4-FFF2-40B4-BE49-F238E27FC236}">
                <a16:creationId xmlns:a16="http://schemas.microsoft.com/office/drawing/2014/main" id="{D2BB3727-BED1-4A7B-AD45-8675B283207F}"/>
              </a:ext>
            </a:extLst>
          </p:cNvPr>
          <p:cNvSpPr/>
          <p:nvPr/>
        </p:nvSpPr>
        <p:spPr>
          <a:xfrm>
            <a:off x="10424160" y="2072688"/>
            <a:ext cx="1534040" cy="861081"/>
          </a:xfrm>
          <a:prstGeom prst="rightArrowCallo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Provider 1</a:t>
            </a:r>
          </a:p>
        </p:txBody>
      </p:sp>
      <p:sp>
        <p:nvSpPr>
          <p:cNvPr id="29" name="Callout: Right Arrow 28">
            <a:extLst>
              <a:ext uri="{FF2B5EF4-FFF2-40B4-BE49-F238E27FC236}">
                <a16:creationId xmlns:a16="http://schemas.microsoft.com/office/drawing/2014/main" id="{A2EC83FB-27E2-487C-A37E-AFB01B4D1C1E}"/>
              </a:ext>
            </a:extLst>
          </p:cNvPr>
          <p:cNvSpPr/>
          <p:nvPr/>
        </p:nvSpPr>
        <p:spPr>
          <a:xfrm>
            <a:off x="10424160" y="3614619"/>
            <a:ext cx="1534040" cy="861081"/>
          </a:xfrm>
          <a:prstGeom prst="rightArrowCallo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Provider 2</a:t>
            </a:r>
          </a:p>
        </p:txBody>
      </p:sp>
      <p:sp>
        <p:nvSpPr>
          <p:cNvPr id="30" name="Callout: Right Arrow 29">
            <a:extLst>
              <a:ext uri="{FF2B5EF4-FFF2-40B4-BE49-F238E27FC236}">
                <a16:creationId xmlns:a16="http://schemas.microsoft.com/office/drawing/2014/main" id="{E121F64D-6E8B-47EF-A875-8B33FCA92100}"/>
              </a:ext>
            </a:extLst>
          </p:cNvPr>
          <p:cNvSpPr/>
          <p:nvPr/>
        </p:nvSpPr>
        <p:spPr>
          <a:xfrm>
            <a:off x="10424160" y="5156550"/>
            <a:ext cx="1534040" cy="861081"/>
          </a:xfrm>
          <a:prstGeom prst="rightArrowCallou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Provider 3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C1D9B2D-CE76-4437-9E9C-D05688D29098}"/>
              </a:ext>
            </a:extLst>
          </p:cNvPr>
          <p:cNvCxnSpPr>
            <a:cxnSpLocks/>
          </p:cNvCxnSpPr>
          <p:nvPr/>
        </p:nvCxnSpPr>
        <p:spPr>
          <a:xfrm flipV="1">
            <a:off x="8659906" y="2744876"/>
            <a:ext cx="535441" cy="8697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601B49C-8DDA-4777-82CD-39B3DEA53C31}"/>
              </a:ext>
            </a:extLst>
          </p:cNvPr>
          <p:cNvCxnSpPr>
            <a:cxnSpLocks/>
            <a:stCxn id="23" idx="3"/>
            <a:endCxn id="26" idx="1"/>
          </p:cNvCxnSpPr>
          <p:nvPr/>
        </p:nvCxnSpPr>
        <p:spPr>
          <a:xfrm flipV="1">
            <a:off x="8756726" y="4041628"/>
            <a:ext cx="438621" cy="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C468001-1073-4944-9314-C48A72DE8E35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10109747" y="2497327"/>
            <a:ext cx="314413" cy="5902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DBA7E45-3363-4E9C-A59E-84DD4EE33E38}"/>
              </a:ext>
            </a:extLst>
          </p:cNvPr>
          <p:cNvCxnSpPr>
            <a:cxnSpLocks/>
            <a:stCxn id="26" idx="3"/>
            <a:endCxn id="29" idx="1"/>
          </p:cNvCxnSpPr>
          <p:nvPr/>
        </p:nvCxnSpPr>
        <p:spPr>
          <a:xfrm>
            <a:off x="10109747" y="4041628"/>
            <a:ext cx="314413" cy="3532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67EEDC9-15E5-40B7-8870-C30234AFAADD}"/>
              </a:ext>
            </a:extLst>
          </p:cNvPr>
          <p:cNvCxnSpPr>
            <a:cxnSpLocks/>
            <a:stCxn id="27" idx="3"/>
            <a:endCxn id="30" idx="1"/>
          </p:cNvCxnSpPr>
          <p:nvPr/>
        </p:nvCxnSpPr>
        <p:spPr>
          <a:xfrm>
            <a:off x="10109747" y="5585929"/>
            <a:ext cx="314413" cy="1162"/>
          </a:xfrm>
          <a:prstGeom prst="straightConnector1">
            <a:avLst/>
          </a:prstGeom>
          <a:ln w="76200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69AAEA1-1872-4EEA-A34B-B46D9EFF50A5}"/>
              </a:ext>
            </a:extLst>
          </p:cNvPr>
          <p:cNvCxnSpPr>
            <a:cxnSpLocks/>
          </p:cNvCxnSpPr>
          <p:nvPr/>
        </p:nvCxnSpPr>
        <p:spPr>
          <a:xfrm>
            <a:off x="8659906" y="4536725"/>
            <a:ext cx="535441" cy="801655"/>
          </a:xfrm>
          <a:prstGeom prst="straightConnector1">
            <a:avLst/>
          </a:prstGeom>
          <a:ln w="76200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&quot;Not Allowed&quot; Symbol 36">
            <a:extLst>
              <a:ext uri="{FF2B5EF4-FFF2-40B4-BE49-F238E27FC236}">
                <a16:creationId xmlns:a16="http://schemas.microsoft.com/office/drawing/2014/main" id="{7AB623F4-857C-41C6-B6CA-5FEFBEB755BF}"/>
              </a:ext>
            </a:extLst>
          </p:cNvPr>
          <p:cNvSpPr/>
          <p:nvPr/>
        </p:nvSpPr>
        <p:spPr>
          <a:xfrm>
            <a:off x="8677262" y="4695155"/>
            <a:ext cx="398033" cy="392818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3ADC8DD-08B5-4FB4-9091-79A852129A9B}"/>
              </a:ext>
            </a:extLst>
          </p:cNvPr>
          <p:cNvSpPr txBox="1"/>
          <p:nvPr/>
        </p:nvSpPr>
        <p:spPr>
          <a:xfrm>
            <a:off x="4163389" y="6372831"/>
            <a:ext cx="250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*Still not all there is to it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BFC3DA4-3133-4EF7-B9F7-BE5D50588F8E}"/>
              </a:ext>
            </a:extLst>
          </p:cNvPr>
          <p:cNvSpPr txBox="1"/>
          <p:nvPr/>
        </p:nvSpPr>
        <p:spPr>
          <a:xfrm>
            <a:off x="10424160" y="2924315"/>
            <a:ext cx="1011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(Enabled)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1FE108-4546-40EC-88A3-5FE150DCB7BE}"/>
              </a:ext>
            </a:extLst>
          </p:cNvPr>
          <p:cNvSpPr txBox="1"/>
          <p:nvPr/>
        </p:nvSpPr>
        <p:spPr>
          <a:xfrm>
            <a:off x="10447467" y="4466454"/>
            <a:ext cx="1011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(Enabled)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ADF6FA-211D-4EEA-800A-5FAEEA0105AE}"/>
              </a:ext>
            </a:extLst>
          </p:cNvPr>
          <p:cNvSpPr txBox="1"/>
          <p:nvPr/>
        </p:nvSpPr>
        <p:spPr>
          <a:xfrm>
            <a:off x="10449256" y="5952807"/>
            <a:ext cx="1011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(Disabled)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2A612C5-2117-494D-ACB3-4CD07508A369}"/>
              </a:ext>
            </a:extLst>
          </p:cNvPr>
          <p:cNvSpPr/>
          <p:nvPr/>
        </p:nvSpPr>
        <p:spPr>
          <a:xfrm>
            <a:off x="7207618" y="3564704"/>
            <a:ext cx="1549108" cy="95384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Dispatcher</a:t>
            </a:r>
          </a:p>
        </p:txBody>
      </p:sp>
      <p:sp>
        <p:nvSpPr>
          <p:cNvPr id="7" name="Flowchart: Sequential Access Storage 6">
            <a:extLst>
              <a:ext uri="{FF2B5EF4-FFF2-40B4-BE49-F238E27FC236}">
                <a16:creationId xmlns:a16="http://schemas.microsoft.com/office/drawing/2014/main" id="{662D0A10-177C-4446-826C-526A2DC91E27}"/>
              </a:ext>
            </a:extLst>
          </p:cNvPr>
          <p:cNvSpPr/>
          <p:nvPr/>
        </p:nvSpPr>
        <p:spPr>
          <a:xfrm>
            <a:off x="5002301" y="3429000"/>
            <a:ext cx="1222139" cy="1237096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</a:t>
            </a:r>
          </a:p>
        </p:txBody>
      </p:sp>
    </p:spTree>
    <p:extLst>
      <p:ext uri="{BB962C8B-B14F-4D97-AF65-F5344CB8AC3E}">
        <p14:creationId xmlns:p14="http://schemas.microsoft.com/office/powerpoint/2010/main" val="294713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nitpickers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B9D4C9-91FE-4664-AD4C-0715773ABC3A}"/>
              </a:ext>
            </a:extLst>
          </p:cNvPr>
          <p:cNvSpPr/>
          <p:nvPr/>
        </p:nvSpPr>
        <p:spPr>
          <a:xfrm>
            <a:off x="276110" y="4206240"/>
            <a:ext cx="2323651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Write-</a:t>
            </a:r>
            <a:r>
              <a:rPr lang="en-US" dirty="0" err="1"/>
              <a:t>PSFMessage</a:t>
            </a:r>
            <a:endParaRPr lang="en-US" dirty="0"/>
          </a:p>
        </p:txBody>
      </p: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5BAE9C05-59C8-4BA5-93BC-AE002BD8FA95}"/>
              </a:ext>
            </a:extLst>
          </p:cNvPr>
          <p:cNvSpPr/>
          <p:nvPr/>
        </p:nvSpPr>
        <p:spPr>
          <a:xfrm>
            <a:off x="2248348" y="5051455"/>
            <a:ext cx="1011218" cy="685800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50504B8-A82D-4477-A5E6-7D2B58433125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 flipV="1">
            <a:off x="2599761" y="4602278"/>
            <a:ext cx="8004960" cy="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lowchart: Sequential Access Storage 6">
            <a:extLst>
              <a:ext uri="{FF2B5EF4-FFF2-40B4-BE49-F238E27FC236}">
                <a16:creationId xmlns:a16="http://schemas.microsoft.com/office/drawing/2014/main" id="{6B3D3D11-7FA2-4566-AF00-FDE514E6CF13}"/>
              </a:ext>
            </a:extLst>
          </p:cNvPr>
          <p:cNvSpPr/>
          <p:nvPr/>
        </p:nvSpPr>
        <p:spPr>
          <a:xfrm>
            <a:off x="9068520" y="3983730"/>
            <a:ext cx="1222139" cy="1237096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834123-2435-4834-BB85-12E411717DDA}"/>
              </a:ext>
            </a:extLst>
          </p:cNvPr>
          <p:cNvSpPr/>
          <p:nvPr/>
        </p:nvSpPr>
        <p:spPr>
          <a:xfrm>
            <a:off x="2753957" y="4206240"/>
            <a:ext cx="1407991" cy="7920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  <a:p>
            <a:pPr algn="ctr"/>
            <a:r>
              <a:rPr lang="en-US" dirty="0"/>
              <a:t>Transformers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471492-5913-473E-BBA2-B7606E98D074}"/>
              </a:ext>
            </a:extLst>
          </p:cNvPr>
          <p:cNvSpPr/>
          <p:nvPr/>
        </p:nvSpPr>
        <p:spPr>
          <a:xfrm>
            <a:off x="5875809" y="4206240"/>
            <a:ext cx="1407991" cy="7920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  <a:p>
            <a:pPr algn="ctr"/>
            <a:r>
              <a:rPr lang="en-US" dirty="0"/>
              <a:t>Policies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A347B-FAF6-4DFD-8A6D-9294C3E6E772}"/>
              </a:ext>
            </a:extLst>
          </p:cNvPr>
          <p:cNvSpPr/>
          <p:nvPr/>
        </p:nvSpPr>
        <p:spPr>
          <a:xfrm>
            <a:off x="4314883" y="4206240"/>
            <a:ext cx="1407991" cy="7920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Exception</a:t>
            </a:r>
          </a:p>
          <a:p>
            <a:pPr algn="ctr"/>
            <a:r>
              <a:rPr lang="en-US" dirty="0"/>
              <a:t>Transformers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8E13C-4247-4551-9D82-859B27AB09E1}"/>
              </a:ext>
            </a:extLst>
          </p:cNvPr>
          <p:cNvSpPr/>
          <p:nvPr/>
        </p:nvSpPr>
        <p:spPr>
          <a:xfrm>
            <a:off x="7436735" y="4206240"/>
            <a:ext cx="1407991" cy="7920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</a:t>
            </a:r>
          </a:p>
          <a:p>
            <a:pPr algn="ctr"/>
            <a:r>
              <a:rPr lang="en-US" dirty="0"/>
              <a:t>Modifiers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EC544F-0571-46EA-8B7E-64B0E3A4F98A}"/>
              </a:ext>
            </a:extLst>
          </p:cNvPr>
          <p:cNvSpPr/>
          <p:nvPr/>
        </p:nvSpPr>
        <p:spPr>
          <a:xfrm>
            <a:off x="10604721" y="4206239"/>
            <a:ext cx="1407991" cy="7920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  <a:p>
            <a:pPr algn="ctr"/>
            <a:r>
              <a:rPr lang="en-US" dirty="0"/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313296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718FAA-3D28-4291-A4E3-395174725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Multilingual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44ED88-CF7C-4E0E-8B17-5F4751A09D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Logging and Localization</a:t>
            </a:r>
          </a:p>
        </p:txBody>
      </p:sp>
    </p:spTree>
    <p:extLst>
      <p:ext uri="{BB962C8B-B14F-4D97-AF65-F5344CB8AC3E}">
        <p14:creationId xmlns:p14="http://schemas.microsoft.com/office/powerpoint/2010/main" val="758847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Gods </a:t>
            </a:r>
            <a:r>
              <a:rPr lang="de-DE" dirty="0" err="1"/>
              <a:t>of</a:t>
            </a:r>
            <a:r>
              <a:rPr lang="de-DE" dirty="0"/>
              <a:t> PowerPoint,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mercy</a:t>
            </a:r>
            <a:r>
              <a:rPr lang="de-DE" dirty="0"/>
              <a:t>! Spare </a:t>
            </a:r>
            <a:r>
              <a:rPr lang="de-DE" dirty="0" err="1"/>
              <a:t>us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C42121-F118-4925-9854-E0F8C9D0C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16600" dirty="0"/>
              <a:t>&lt;DEMO&gt;</a:t>
            </a:r>
          </a:p>
        </p:txBody>
      </p:sp>
    </p:spTree>
    <p:extLst>
      <p:ext uri="{BB962C8B-B14F-4D97-AF65-F5344CB8AC3E}">
        <p14:creationId xmlns:p14="http://schemas.microsoft.com/office/powerpoint/2010/main" val="2530481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1C5BC8-53E6-4E6C-BA32-29BDE336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the Logging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28682C-1EF9-4013-8195-7FDCD31471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Creating Custom Logging Providers</a:t>
            </a:r>
          </a:p>
        </p:txBody>
      </p:sp>
    </p:spTree>
    <p:extLst>
      <p:ext uri="{BB962C8B-B14F-4D97-AF65-F5344CB8AC3E}">
        <p14:creationId xmlns:p14="http://schemas.microsoft.com/office/powerpoint/2010/main" val="3393758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Providers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8224" y="1825625"/>
            <a:ext cx="7275576" cy="4351338"/>
          </a:xfrm>
        </p:spPr>
        <p:txBody>
          <a:bodyPr/>
          <a:lstStyle/>
          <a:p>
            <a:r>
              <a:rPr lang="en-US" dirty="0"/>
              <a:t>Defines custom logging processing</a:t>
            </a:r>
          </a:p>
          <a:p>
            <a:r>
              <a:rPr lang="en-US" dirty="0"/>
              <a:t>Offers 'events' that providers can 'subscribe' to</a:t>
            </a:r>
          </a:p>
          <a:p>
            <a:r>
              <a:rPr lang="en-US" dirty="0"/>
              <a:t>One resource scope, variables persist</a:t>
            </a:r>
          </a:p>
          <a:p>
            <a:pPr lvl="1"/>
            <a:r>
              <a:rPr lang="en-US" dirty="0"/>
              <a:t>Potential for conflict between providers</a:t>
            </a:r>
          </a:p>
          <a:p>
            <a:pPr lvl="1"/>
            <a:r>
              <a:rPr lang="en-US" dirty="0"/>
              <a:t>Prefix every variable and function with the provider name!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4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E5D37A-BEA8-459B-A132-0BB3CD5F9017}"/>
              </a:ext>
            </a:extLst>
          </p:cNvPr>
          <p:cNvSpPr/>
          <p:nvPr/>
        </p:nvSpPr>
        <p:spPr>
          <a:xfrm>
            <a:off x="576699" y="3811085"/>
            <a:ext cx="1682886" cy="846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0CE2B3-E78D-4839-9382-EE12B0F8366F}"/>
              </a:ext>
            </a:extLst>
          </p:cNvPr>
          <p:cNvSpPr/>
          <p:nvPr/>
        </p:nvSpPr>
        <p:spPr>
          <a:xfrm>
            <a:off x="995127" y="5270543"/>
            <a:ext cx="1682886" cy="846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Start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ED7DD-5A0C-4CC2-B65F-9C68368DF826}"/>
              </a:ext>
            </a:extLst>
          </p:cNvPr>
          <p:cNvSpPr/>
          <p:nvPr/>
        </p:nvSpPr>
        <p:spPr>
          <a:xfrm>
            <a:off x="3862394" y="5270543"/>
            <a:ext cx="1682886" cy="8463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0ADFAF-8203-4A65-81E0-1A686CA9ED76}"/>
              </a:ext>
            </a:extLst>
          </p:cNvPr>
          <p:cNvSpPr/>
          <p:nvPr/>
        </p:nvSpPr>
        <p:spPr>
          <a:xfrm>
            <a:off x="6776095" y="5271398"/>
            <a:ext cx="1682886" cy="846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Error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4BF14D-08C5-4D37-B0CF-CB7FDC0D84C1}"/>
              </a:ext>
            </a:extLst>
          </p:cNvPr>
          <p:cNvSpPr/>
          <p:nvPr/>
        </p:nvSpPr>
        <p:spPr>
          <a:xfrm>
            <a:off x="9643362" y="5271398"/>
            <a:ext cx="1682886" cy="846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2B988B-2309-45C5-9247-7029C99E1B05}"/>
              </a:ext>
            </a:extLst>
          </p:cNvPr>
          <p:cNvSpPr/>
          <p:nvPr/>
        </p:nvSpPr>
        <p:spPr>
          <a:xfrm>
            <a:off x="9992406" y="3790775"/>
            <a:ext cx="1682886" cy="846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Finally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3ED77F8-7CDC-4D06-969C-4BE6EEF70528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16200000" flipH="1">
            <a:off x="1320780" y="4754753"/>
            <a:ext cx="613152" cy="418428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5E5DAE-63A9-4CA2-B348-085F7D3CB654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rot="5400000" flipH="1" flipV="1">
            <a:off x="10342169" y="4779718"/>
            <a:ext cx="634317" cy="34904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74B523-CE77-44C5-8657-59E5C1E6591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678013" y="5693696"/>
            <a:ext cx="118438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FC5822-05B1-4E3D-ACC2-A1F8EC3B2CBC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545280" y="5693696"/>
            <a:ext cx="1230815" cy="8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A19E24-5C49-408A-B700-0D183D5BC152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8458981" y="5694551"/>
            <a:ext cx="118438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05D83C1-F143-4DDE-B05F-1A7252A3B032}"/>
              </a:ext>
            </a:extLst>
          </p:cNvPr>
          <p:cNvCxnSpPr>
            <a:cxnSpLocks/>
            <a:stCxn id="8" idx="2"/>
            <a:endCxn id="5" idx="2"/>
          </p:cNvCxnSpPr>
          <p:nvPr/>
        </p:nvCxnSpPr>
        <p:spPr>
          <a:xfrm rot="5400000" flipH="1">
            <a:off x="6160260" y="1793160"/>
            <a:ext cx="855" cy="8648235"/>
          </a:xfrm>
          <a:prstGeom prst="bentConnector3">
            <a:avLst>
              <a:gd name="adj1" fmla="val -58593567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4099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 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was </a:t>
            </a:r>
            <a:r>
              <a:rPr lang="de-DE" dirty="0" err="1"/>
              <a:t>about</a:t>
            </a:r>
            <a:r>
              <a:rPr lang="de-DE" dirty="0"/>
              <a:t> Power</a:t>
            </a:r>
            <a:r>
              <a:rPr lang="de-DE" i="1" dirty="0"/>
              <a:t>Shell</a:t>
            </a:r>
            <a:r>
              <a:rPr lang="de-DE" dirty="0"/>
              <a:t> …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0614E7F-6A86-47C5-B360-2AA68566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16600" dirty="0"/>
              <a:t>&lt;DEMO&gt;</a:t>
            </a:r>
          </a:p>
        </p:txBody>
      </p:sp>
    </p:spTree>
    <p:extLst>
      <p:ext uri="{BB962C8B-B14F-4D97-AF65-F5344CB8AC3E}">
        <p14:creationId xmlns:p14="http://schemas.microsoft.com/office/powerpoint/2010/main" val="23550286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B96768-5138-4072-885D-0A72A1D99411}"/>
              </a:ext>
            </a:extLst>
          </p:cNvPr>
          <p:cNvSpPr/>
          <p:nvPr/>
        </p:nvSpPr>
        <p:spPr>
          <a:xfrm>
            <a:off x="515112" y="2397276"/>
            <a:ext cx="6031992" cy="224676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800" dirty="0"/>
              <a:t>Twitter: @</a:t>
            </a:r>
            <a:r>
              <a:rPr lang="en-US" sz="2800" dirty="0" err="1"/>
              <a:t>FredWeinmann</a:t>
            </a:r>
            <a:endParaRPr lang="en-US" sz="2800" dirty="0"/>
          </a:p>
          <a:p>
            <a:r>
              <a:rPr lang="en-US" sz="2800" dirty="0"/>
              <a:t>PS Slack: Fred</a:t>
            </a:r>
          </a:p>
          <a:p>
            <a:r>
              <a:rPr lang="en-US" sz="2800" dirty="0"/>
              <a:t>Summit Slack: Fred</a:t>
            </a:r>
          </a:p>
          <a:p>
            <a:r>
              <a:rPr lang="en-US" sz="2800" dirty="0">
                <a:hlinkClick r:id="rId2"/>
              </a:rPr>
              <a:t>https://psframework.org</a:t>
            </a:r>
            <a:endParaRPr lang="en-US" sz="2800" dirty="0"/>
          </a:p>
          <a:p>
            <a:r>
              <a:rPr lang="en-US" sz="2800" dirty="0">
                <a:hlinkClick r:id="rId3"/>
              </a:rPr>
              <a:t>https://github.com/FriedrichWeinmann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A3FFD9-A31F-40E8-AFE3-075C94B7E3F1}"/>
              </a:ext>
            </a:extLst>
          </p:cNvPr>
          <p:cNvSpPr/>
          <p:nvPr/>
        </p:nvSpPr>
        <p:spPr>
          <a:xfrm>
            <a:off x="6547104" y="1876520"/>
            <a:ext cx="539496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/>
              <a:t>Modules:</a:t>
            </a:r>
          </a:p>
          <a:p>
            <a:r>
              <a:rPr lang="en-US" sz="2800" dirty="0" err="1"/>
              <a:t>dbatools</a:t>
            </a:r>
            <a:endParaRPr lang="en-US" sz="2800" dirty="0"/>
          </a:p>
          <a:p>
            <a:r>
              <a:rPr lang="en-US" sz="2800" dirty="0" err="1"/>
              <a:t>PSFramework</a:t>
            </a:r>
            <a:endParaRPr lang="en-US" sz="2800" dirty="0"/>
          </a:p>
          <a:p>
            <a:r>
              <a:rPr lang="en-US" sz="2800" dirty="0" err="1"/>
              <a:t>PSModuleDevelopment</a:t>
            </a:r>
            <a:endParaRPr lang="en-US" sz="2800" dirty="0"/>
          </a:p>
          <a:p>
            <a:r>
              <a:rPr lang="en-US" sz="2800" dirty="0" err="1"/>
              <a:t>PSUtil</a:t>
            </a:r>
            <a:endParaRPr lang="en-US" sz="2800" dirty="0"/>
          </a:p>
          <a:p>
            <a:r>
              <a:rPr lang="en-US" sz="2800" dirty="0" err="1"/>
              <a:t>MailDaemon</a:t>
            </a:r>
            <a:endParaRPr lang="en-US" sz="2800" dirty="0"/>
          </a:p>
          <a:p>
            <a:r>
              <a:rPr lang="en-US" sz="2800" dirty="0" err="1"/>
              <a:t>Krbtgt</a:t>
            </a:r>
            <a:endParaRPr lang="en-US" sz="2800" dirty="0"/>
          </a:p>
          <a:p>
            <a:r>
              <a:rPr lang="en-US" sz="2800" dirty="0" err="1"/>
              <a:t>JEAnalyzer</a:t>
            </a:r>
            <a:endParaRPr lang="en-US" sz="2800" dirty="0"/>
          </a:p>
          <a:p>
            <a:r>
              <a:rPr lang="en-US" sz="2800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6C58B2-DC9F-4CE2-BFFA-9EB4DDD5CE81}"/>
              </a:ext>
            </a:extLst>
          </p:cNvPr>
          <p:cNvSpPr txBox="1"/>
          <p:nvPr/>
        </p:nvSpPr>
        <p:spPr>
          <a:xfrm>
            <a:off x="2697480" y="5700534"/>
            <a:ext cx="3849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Puppies were harmed in the production of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0263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rown and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C0231197-624A-44D9-975B-701B9E2A7A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5286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og looking at the camera&#10;&#10;Description generated with very high confidence">
            <a:extLst>
              <a:ext uri="{FF2B5EF4-FFF2-40B4-BE49-F238E27FC236}">
                <a16:creationId xmlns:a16="http://schemas.microsoft.com/office/drawing/2014/main" id="{A094E97B-32BD-47AC-926D-07917D16A8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b="83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4530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mall brown and white dog sitting in the grass&#10;&#10;Description generated with very high confidence">
            <a:extLst>
              <a:ext uri="{FF2B5EF4-FFF2-40B4-BE49-F238E27FC236}">
                <a16:creationId xmlns:a16="http://schemas.microsoft.com/office/drawing/2014/main" id="{565E3FB1-3597-458D-9C8D-F024F482F0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91" r="-2" b="10488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7" name="Picture 6" descr="A dog looking at the camera&#10;&#10;Description generated with very high confidence">
            <a:extLst>
              <a:ext uri="{FF2B5EF4-FFF2-40B4-BE49-F238E27FC236}">
                <a16:creationId xmlns:a16="http://schemas.microsoft.com/office/drawing/2014/main" id="{F0887731-879F-4480-B63B-E21E6CCCB5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9" r="15456" b="-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5441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rown and white dog lying on a bed&#10;&#10;Description generated with very high confidence">
            <a:extLst>
              <a:ext uri="{FF2B5EF4-FFF2-40B4-BE49-F238E27FC236}">
                <a16:creationId xmlns:a16="http://schemas.microsoft.com/office/drawing/2014/main" id="{8F1EA89D-100D-40F9-8DD8-7380F70F3A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4" r="2" b="2273"/>
          <a:stretch/>
        </p:blipFill>
        <p:spPr>
          <a:xfrm>
            <a:off x="1" y="10"/>
            <a:ext cx="6099048" cy="3428990"/>
          </a:xfrm>
          <a:prstGeom prst="rect">
            <a:avLst/>
          </a:prstGeom>
        </p:spPr>
      </p:pic>
      <p:pic>
        <p:nvPicPr>
          <p:cNvPr id="9" name="Picture 8" descr="A dog sitting on a rock&#10;&#10;Description generated with high confidence">
            <a:extLst>
              <a:ext uri="{FF2B5EF4-FFF2-40B4-BE49-F238E27FC236}">
                <a16:creationId xmlns:a16="http://schemas.microsoft.com/office/drawing/2014/main" id="{66AF512D-5C8E-4EDE-A46D-C6AE8CAB40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0" r="2" b="4075"/>
          <a:stretch/>
        </p:blipFill>
        <p:spPr>
          <a:xfrm>
            <a:off x="6092952" y="10"/>
            <a:ext cx="6099048" cy="3428990"/>
          </a:xfrm>
          <a:prstGeom prst="rect">
            <a:avLst/>
          </a:prstGeom>
        </p:spPr>
      </p:pic>
      <p:pic>
        <p:nvPicPr>
          <p:cNvPr id="11" name="Picture 10" descr="A brown and white dog lying on the ground&#10;&#10;Description generated with very high confidence">
            <a:extLst>
              <a:ext uri="{FF2B5EF4-FFF2-40B4-BE49-F238E27FC236}">
                <a16:creationId xmlns:a16="http://schemas.microsoft.com/office/drawing/2014/main" id="{9B19601A-EF0F-40C5-846A-D2CB12BE51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5" r="2" b="2"/>
          <a:stretch/>
        </p:blipFill>
        <p:spPr>
          <a:xfrm>
            <a:off x="1" y="3429000"/>
            <a:ext cx="6099048" cy="3429000"/>
          </a:xfrm>
          <a:prstGeom prst="rect">
            <a:avLst/>
          </a:prstGeom>
        </p:spPr>
      </p:pic>
      <p:pic>
        <p:nvPicPr>
          <p:cNvPr id="7" name="Picture 6" descr="A small white dog standing in the snow&#10;&#10;Description generated with very high confidence">
            <a:extLst>
              <a:ext uri="{FF2B5EF4-FFF2-40B4-BE49-F238E27FC236}">
                <a16:creationId xmlns:a16="http://schemas.microsoft.com/office/drawing/2014/main" id="{C3254E59-E6CF-45A5-B2EE-A37EB6F53E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1" r="2" b="27028"/>
          <a:stretch/>
        </p:blipFill>
        <p:spPr>
          <a:xfrm>
            <a:off x="6092952" y="3429000"/>
            <a:ext cx="609904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8843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mall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2A690CAA-BB13-4EF9-B294-C5524768D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5625"/>
          <a:stretch/>
        </p:blipFill>
        <p:spPr>
          <a:xfrm>
            <a:off x="20" y="-1"/>
            <a:ext cx="4063977" cy="3429000"/>
          </a:xfrm>
          <a:prstGeom prst="rect">
            <a:avLst/>
          </a:prstGeom>
        </p:spPr>
      </p:pic>
      <p:pic>
        <p:nvPicPr>
          <p:cNvPr id="13" name="Picture 12" descr="A brown and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95A1B53F-1FE6-44B4-AF05-4F7357273D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r="2700" b="2"/>
          <a:stretch/>
        </p:blipFill>
        <p:spPr>
          <a:xfrm>
            <a:off x="4044529" y="10"/>
            <a:ext cx="4083465" cy="3428990"/>
          </a:xfrm>
          <a:prstGeom prst="rect">
            <a:avLst/>
          </a:prstGeom>
        </p:spPr>
      </p:pic>
      <p:pic>
        <p:nvPicPr>
          <p:cNvPr id="5" name="Picture 4" descr="A brown and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C43794EC-4145-48F7-A67B-6658F39D84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" r="11928"/>
          <a:stretch/>
        </p:blipFill>
        <p:spPr>
          <a:xfrm>
            <a:off x="8127994" y="10"/>
            <a:ext cx="4064005" cy="3428990"/>
          </a:xfrm>
          <a:prstGeom prst="rect">
            <a:avLst/>
          </a:prstGeom>
        </p:spPr>
      </p:pic>
      <p:pic>
        <p:nvPicPr>
          <p:cNvPr id="7" name="Picture 6" descr="A group of stuffed animals sitting next to a dog&#10;&#10;Description generated with high confidence">
            <a:extLst>
              <a:ext uri="{FF2B5EF4-FFF2-40B4-BE49-F238E27FC236}">
                <a16:creationId xmlns:a16="http://schemas.microsoft.com/office/drawing/2014/main" id="{ABF903A6-988B-4E57-9F67-F0B86CFFA3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5" r="3220" b="3"/>
          <a:stretch/>
        </p:blipFill>
        <p:spPr>
          <a:xfrm>
            <a:off x="20" y="3429000"/>
            <a:ext cx="4059916" cy="3429000"/>
          </a:xfrm>
          <a:prstGeom prst="rect">
            <a:avLst/>
          </a:prstGeom>
        </p:spPr>
      </p:pic>
      <p:pic>
        <p:nvPicPr>
          <p:cNvPr id="15" name="Picture 14" descr="A small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3C983EBD-C63E-45D3-9998-4D37D09F50E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4" r="2" b="2"/>
          <a:stretch/>
        </p:blipFill>
        <p:spPr>
          <a:xfrm>
            <a:off x="4052316" y="3429000"/>
            <a:ext cx="4087368" cy="3429000"/>
          </a:xfrm>
          <a:prstGeom prst="rect">
            <a:avLst/>
          </a:prstGeom>
        </p:spPr>
      </p:pic>
      <p:pic>
        <p:nvPicPr>
          <p:cNvPr id="9" name="Picture 8" descr="A dog sitting on top of a grass covered field&#10;&#10;Description generated with very high confidence">
            <a:extLst>
              <a:ext uri="{FF2B5EF4-FFF2-40B4-BE49-F238E27FC236}">
                <a16:creationId xmlns:a16="http://schemas.microsoft.com/office/drawing/2014/main" id="{53FBD04C-2B42-49E5-AD8E-61CC4F04B34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3" r="18628" b="1"/>
          <a:stretch/>
        </p:blipFill>
        <p:spPr>
          <a:xfrm>
            <a:off x="8132064" y="3429000"/>
            <a:ext cx="4059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44823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mall brown and white dog looking at the camera&#10;&#10;Description generated with very high confidence">
            <a:extLst>
              <a:ext uri="{FF2B5EF4-FFF2-40B4-BE49-F238E27FC236}">
                <a16:creationId xmlns:a16="http://schemas.microsoft.com/office/drawing/2014/main" id="{28373B16-2B55-45BA-B4C7-C44AAB3D8E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8" r="2" b="34205"/>
          <a:stretch/>
        </p:blipFill>
        <p:spPr>
          <a:xfrm>
            <a:off x="7967351" y="-1"/>
            <a:ext cx="4224651" cy="3346705"/>
          </a:xfrm>
          <a:custGeom>
            <a:avLst/>
            <a:gdLst>
              <a:gd name="connsiteX0" fmla="*/ 1549963 w 4224651"/>
              <a:gd name="connsiteY0" fmla="*/ 0 h 3346705"/>
              <a:gd name="connsiteX1" fmla="*/ 1555540 w 4224651"/>
              <a:gd name="connsiteY1" fmla="*/ 0 h 3346705"/>
              <a:gd name="connsiteX2" fmla="*/ 2621768 w 4224651"/>
              <a:gd name="connsiteY2" fmla="*/ 0 h 3346705"/>
              <a:gd name="connsiteX3" fmla="*/ 4224651 w 4224651"/>
              <a:gd name="connsiteY3" fmla="*/ 0 h 3346705"/>
              <a:gd name="connsiteX4" fmla="*/ 4224651 w 4224651"/>
              <a:gd name="connsiteY4" fmla="*/ 3346705 h 3346705"/>
              <a:gd name="connsiteX5" fmla="*/ 0 w 4224651"/>
              <a:gd name="connsiteY5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small white dog sitting in the grass&#10;&#10;Description generated with very high confidence">
            <a:extLst>
              <a:ext uri="{FF2B5EF4-FFF2-40B4-BE49-F238E27FC236}">
                <a16:creationId xmlns:a16="http://schemas.microsoft.com/office/drawing/2014/main" id="{83A84BB0-87CB-4BD6-B79C-D17569FEF3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9" r="-2" b="17684"/>
          <a:stretch/>
        </p:blipFill>
        <p:spPr>
          <a:xfrm>
            <a:off x="4493434" y="243"/>
            <a:ext cx="7698564" cy="3346705"/>
          </a:xfrm>
          <a:custGeom>
            <a:avLst/>
            <a:gdLst>
              <a:gd name="connsiteX0" fmla="*/ 1549963 w 7698564"/>
              <a:gd name="connsiteY0" fmla="*/ 0 h 3346705"/>
              <a:gd name="connsiteX1" fmla="*/ 1555540 w 7698564"/>
              <a:gd name="connsiteY1" fmla="*/ 0 h 3346705"/>
              <a:gd name="connsiteX2" fmla="*/ 2621768 w 7698564"/>
              <a:gd name="connsiteY2" fmla="*/ 0 h 3346705"/>
              <a:gd name="connsiteX3" fmla="*/ 4832507 w 7698564"/>
              <a:gd name="connsiteY3" fmla="*/ 0 h 3346705"/>
              <a:gd name="connsiteX4" fmla="*/ 3282657 w 7698564"/>
              <a:gd name="connsiteY4" fmla="*/ 3346461 h 3346705"/>
              <a:gd name="connsiteX5" fmla="*/ 7698564 w 7698564"/>
              <a:gd name="connsiteY5" fmla="*/ 3346461 h 3346705"/>
              <a:gd name="connsiteX6" fmla="*/ 7698564 w 7698564"/>
              <a:gd name="connsiteY6" fmla="*/ 3346705 h 3346705"/>
              <a:gd name="connsiteX7" fmla="*/ 0 w 7698564"/>
              <a:gd name="connsiteY7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7" name="Picture 16" descr="A brown and white dog wearing a hat&#10;&#10;Description generated with very high confidence">
            <a:extLst>
              <a:ext uri="{FF2B5EF4-FFF2-40B4-BE49-F238E27FC236}">
                <a16:creationId xmlns:a16="http://schemas.microsoft.com/office/drawing/2014/main" id="{D770F8ED-17A5-4C9C-A766-1F34A39BFFE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4" r="-3" b="5311"/>
          <a:stretch/>
        </p:blipFill>
        <p:spPr>
          <a:xfrm>
            <a:off x="20" y="10"/>
            <a:ext cx="5859777" cy="3346695"/>
          </a:xfrm>
          <a:custGeom>
            <a:avLst/>
            <a:gdLst>
              <a:gd name="connsiteX0" fmla="*/ 0 w 5859797"/>
              <a:gd name="connsiteY0" fmla="*/ 0 h 3346705"/>
              <a:gd name="connsiteX1" fmla="*/ 5859797 w 5859797"/>
              <a:gd name="connsiteY1" fmla="*/ 0 h 3346705"/>
              <a:gd name="connsiteX2" fmla="*/ 4309834 w 5859797"/>
              <a:gd name="connsiteY2" fmla="*/ 3346705 h 3346705"/>
              <a:gd name="connsiteX3" fmla="*/ 4304257 w 5859797"/>
              <a:gd name="connsiteY3" fmla="*/ 3346705 h 3346705"/>
              <a:gd name="connsiteX4" fmla="*/ 3238029 w 5859797"/>
              <a:gd name="connsiteY4" fmla="*/ 3346705 h 3346705"/>
              <a:gd name="connsiteX5" fmla="*/ 0 w 5859797"/>
              <a:gd name="connsiteY5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group of stuffed animals on a bed&#10;&#10;Description generated with high confidence">
            <a:extLst>
              <a:ext uri="{FF2B5EF4-FFF2-40B4-BE49-F238E27FC236}">
                <a16:creationId xmlns:a16="http://schemas.microsoft.com/office/drawing/2014/main" id="{01914EE0-0AEB-4FA2-ACC7-EFC45132E8A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5" r="2" b="2"/>
          <a:stretch/>
        </p:blipFill>
        <p:spPr>
          <a:xfrm>
            <a:off x="6350090" y="3511295"/>
            <a:ext cx="5841911" cy="3346705"/>
          </a:xfrm>
          <a:custGeom>
            <a:avLst/>
            <a:gdLst>
              <a:gd name="connsiteX0" fmla="*/ 1549963 w 5841911"/>
              <a:gd name="connsiteY0" fmla="*/ 0 h 3346705"/>
              <a:gd name="connsiteX1" fmla="*/ 1555540 w 5841911"/>
              <a:gd name="connsiteY1" fmla="*/ 0 h 3346705"/>
              <a:gd name="connsiteX2" fmla="*/ 2621768 w 5841911"/>
              <a:gd name="connsiteY2" fmla="*/ 0 h 3346705"/>
              <a:gd name="connsiteX3" fmla="*/ 5841911 w 5841911"/>
              <a:gd name="connsiteY3" fmla="*/ 0 h 3346705"/>
              <a:gd name="connsiteX4" fmla="*/ 5841911 w 5841911"/>
              <a:gd name="connsiteY4" fmla="*/ 3346705 h 3346705"/>
              <a:gd name="connsiteX5" fmla="*/ 0 w 5841911"/>
              <a:gd name="connsiteY5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picture containing dog, indoor, brown, next&#10;&#10;Description generated with very high confidence">
            <a:extLst>
              <a:ext uri="{FF2B5EF4-FFF2-40B4-BE49-F238E27FC236}">
                <a16:creationId xmlns:a16="http://schemas.microsoft.com/office/drawing/2014/main" id="{57A08A64-7171-4924-8185-0A6BFE69ABC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6" r="3" b="5598"/>
          <a:stretch/>
        </p:blipFill>
        <p:spPr>
          <a:xfrm>
            <a:off x="2861892" y="3511296"/>
            <a:ext cx="4836673" cy="3346705"/>
          </a:xfrm>
          <a:custGeom>
            <a:avLst/>
            <a:gdLst>
              <a:gd name="connsiteX0" fmla="*/ 1549963 w 4836673"/>
              <a:gd name="connsiteY0" fmla="*/ 0 h 3346705"/>
              <a:gd name="connsiteX1" fmla="*/ 4836673 w 4836673"/>
              <a:gd name="connsiteY1" fmla="*/ 0 h 3346705"/>
              <a:gd name="connsiteX2" fmla="*/ 3286710 w 4836673"/>
              <a:gd name="connsiteY2" fmla="*/ 3346705 h 3346705"/>
              <a:gd name="connsiteX3" fmla="*/ 3281133 w 4836673"/>
              <a:gd name="connsiteY3" fmla="*/ 3346705 h 3346705"/>
              <a:gd name="connsiteX4" fmla="*/ 2214905 w 4836673"/>
              <a:gd name="connsiteY4" fmla="*/ 3346705 h 3346705"/>
              <a:gd name="connsiteX5" fmla="*/ 0 w 4836673"/>
              <a:gd name="connsiteY5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brown and white dog lying on a bed&#10;&#10;Description generated with very high confidence">
            <a:extLst>
              <a:ext uri="{FF2B5EF4-FFF2-40B4-BE49-F238E27FC236}">
                <a16:creationId xmlns:a16="http://schemas.microsoft.com/office/drawing/2014/main" id="{220A38F9-296B-4F05-B33A-5CAD5DF414A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6" r="8785" b="1"/>
          <a:stretch/>
        </p:blipFill>
        <p:spPr>
          <a:xfrm>
            <a:off x="-3" y="3511295"/>
            <a:ext cx="4213642" cy="3346705"/>
          </a:xfrm>
          <a:custGeom>
            <a:avLst/>
            <a:gdLst>
              <a:gd name="connsiteX0" fmla="*/ 0 w 4213642"/>
              <a:gd name="connsiteY0" fmla="*/ 0 h 3346705"/>
              <a:gd name="connsiteX1" fmla="*/ 4213642 w 4213642"/>
              <a:gd name="connsiteY1" fmla="*/ 0 h 3346705"/>
              <a:gd name="connsiteX2" fmla="*/ 2663679 w 4213642"/>
              <a:gd name="connsiteY2" fmla="*/ 3346705 h 3346705"/>
              <a:gd name="connsiteX3" fmla="*/ 2658102 w 4213642"/>
              <a:gd name="connsiteY3" fmla="*/ 3346705 h 3346705"/>
              <a:gd name="connsiteX4" fmla="*/ 1591874 w 4213642"/>
              <a:gd name="connsiteY4" fmla="*/ 3346705 h 3346705"/>
              <a:gd name="connsiteX5" fmla="*/ 0 w 4213642"/>
              <a:gd name="connsiteY5" fmla="*/ 3346705 h 334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09451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7200" b="1" dirty="0" err="1"/>
              <a:t>Stop</a:t>
            </a:r>
            <a:r>
              <a:rPr lang="de-DE" sz="7200" b="1" dirty="0"/>
              <a:t> </a:t>
            </a:r>
            <a:r>
              <a:rPr lang="de-DE" sz="7200" b="1" dirty="0" err="1"/>
              <a:t>using</a:t>
            </a:r>
            <a:r>
              <a:rPr lang="de-DE" sz="7200" b="1" dirty="0"/>
              <a:t> Write-Log!</a:t>
            </a:r>
            <a:endParaRPr lang="en-US" sz="7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7AFCA3-FE39-4B34-A747-08589C30D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888" y="1825625"/>
            <a:ext cx="4248912" cy="4351338"/>
          </a:xfrm>
        </p:spPr>
        <p:txBody>
          <a:bodyPr anchor="ctr"/>
          <a:lstStyle/>
          <a:p>
            <a:pPr marL="0" indent="0">
              <a:buNone/>
            </a:pPr>
            <a:r>
              <a:rPr lang="de-DE" sz="3600" dirty="0"/>
              <a:t>or Write-Host</a:t>
            </a:r>
          </a:p>
          <a:p>
            <a:pPr marL="0" indent="0">
              <a:buNone/>
            </a:pPr>
            <a:r>
              <a:rPr lang="de-DE" sz="3600" dirty="0"/>
              <a:t>or Write-Verbose</a:t>
            </a:r>
          </a:p>
          <a:p>
            <a:pPr marL="0" indent="0">
              <a:buNone/>
            </a:pPr>
            <a:r>
              <a:rPr lang="de-DE" sz="3600" dirty="0"/>
              <a:t>or Write-Warning</a:t>
            </a:r>
          </a:p>
          <a:p>
            <a:pPr marL="0" indent="0">
              <a:buNone/>
            </a:pPr>
            <a:r>
              <a:rPr lang="de-DE" sz="3600" dirty="0"/>
              <a:t>or Write-Debug</a:t>
            </a:r>
          </a:p>
          <a:p>
            <a:pPr marL="0" indent="0">
              <a:buNone/>
            </a:pPr>
            <a:r>
              <a:rPr lang="de-DE" sz="3600" dirty="0"/>
              <a:t>or Write-Information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4170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367</TotalTime>
  <Words>447</Words>
  <Application>Microsoft Office PowerPoint</Application>
  <PresentationFormat>Widescreen</PresentationFormat>
  <Paragraphs>152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1_Office Theme</vt:lpstr>
      <vt:lpstr>Logging in a DevOps World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Stop using Write-Log!</vt:lpstr>
      <vt:lpstr>Write-PSFMessage</vt:lpstr>
      <vt:lpstr>Agenda</vt:lpstr>
      <vt:lpstr>Logging in Action</vt:lpstr>
      <vt:lpstr>Going DevOps</vt:lpstr>
      <vt:lpstr>Requirements</vt:lpstr>
      <vt:lpstr>Manageable &amp; Adaptable</vt:lpstr>
      <vt:lpstr>Scalable &amp; Low Impact</vt:lpstr>
      <vt:lpstr>Migratable</vt:lpstr>
      <vt:lpstr>The Architecture</vt:lpstr>
      <vt:lpstr>The basic Layout*</vt:lpstr>
      <vt:lpstr>Stop with those slides, dammit!!</vt:lpstr>
      <vt:lpstr>The Truth and only the Truth*</vt:lpstr>
      <vt:lpstr>For the nitpickers</vt:lpstr>
      <vt:lpstr>Multilingual</vt:lpstr>
      <vt:lpstr>Gods of PowerPoint, have mercy! Spare us!</vt:lpstr>
      <vt:lpstr>Extending the Logging</vt:lpstr>
      <vt:lpstr>Logging Providers</vt:lpstr>
      <vt:lpstr>Workflow</vt:lpstr>
      <vt:lpstr>I thought this was about PowerShell 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Friedrich Weinmann</cp:lastModifiedBy>
  <cp:revision>19</cp:revision>
  <dcterms:created xsi:type="dcterms:W3CDTF">2017-08-03T21:53:21Z</dcterms:created>
  <dcterms:modified xsi:type="dcterms:W3CDTF">2019-04-30T23:17:58Z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frweinma@microsoft.com</vt:lpwstr>
  </property>
  <property fmtid="{D5CDD505-2E9C-101B-9397-08002B2CF9AE}" pid="5" name="MSIP_Label_f42aa342-8706-4288-bd11-ebb85995028c_SetDate">
    <vt:lpwstr>2019-04-28T14:25:25.7814153Z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530ba793-1512-4915-bb1d-c3aeb1442e96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